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166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urajit Sarkar" userId="a1d9d6b52ecd5fde" providerId="LiveId" clId="{B94B5A61-D574-4FF5-9F41-10CED5C97295}"/>
    <pc:docChg chg="custSel modSld">
      <pc:chgData name="Sourajit Sarkar" userId="a1d9d6b52ecd5fde" providerId="LiveId" clId="{B94B5A61-D574-4FF5-9F41-10CED5C97295}" dt="2024-03-15T14:56:23.802" v="122" actId="122"/>
      <pc:docMkLst>
        <pc:docMk/>
      </pc:docMkLst>
      <pc:sldChg chg="delSp modSp mod">
        <pc:chgData name="Sourajit Sarkar" userId="a1d9d6b52ecd5fde" providerId="LiveId" clId="{B94B5A61-D574-4FF5-9F41-10CED5C97295}" dt="2024-03-15T14:56:23.802" v="122" actId="122"/>
        <pc:sldMkLst>
          <pc:docMk/>
          <pc:sldMk cId="2291871622" sldId="257"/>
        </pc:sldMkLst>
        <pc:spChg chg="mod">
          <ac:chgData name="Sourajit Sarkar" userId="a1d9d6b52ecd5fde" providerId="LiveId" clId="{B94B5A61-D574-4FF5-9F41-10CED5C97295}" dt="2024-03-15T14:56:23.802" v="122" actId="122"/>
          <ac:spMkLst>
            <pc:docMk/>
            <pc:sldMk cId="2291871622" sldId="257"/>
            <ac:spMk id="2" creationId="{7C2D8CE6-84A4-0326-8190-84EA0789CBE2}"/>
          </ac:spMkLst>
        </pc:spChg>
        <pc:spChg chg="del">
          <ac:chgData name="Sourajit Sarkar" userId="a1d9d6b52ecd5fde" providerId="LiveId" clId="{B94B5A61-D574-4FF5-9F41-10CED5C97295}" dt="2024-03-15T14:56:19.387" v="121" actId="478"/>
          <ac:spMkLst>
            <pc:docMk/>
            <pc:sldMk cId="2291871622" sldId="257"/>
            <ac:spMk id="3" creationId="{A16B9553-B8B9-E36D-1245-C8688E583F0E}"/>
          </ac:spMkLst>
        </pc:spChg>
      </pc:sldChg>
      <pc:sldChg chg="modSp mod">
        <pc:chgData name="Sourajit Sarkar" userId="a1d9d6b52ecd5fde" providerId="LiveId" clId="{B94B5A61-D574-4FF5-9F41-10CED5C97295}" dt="2024-03-15T14:56:02.161" v="120" actId="20577"/>
        <pc:sldMkLst>
          <pc:docMk/>
          <pc:sldMk cId="263297162" sldId="260"/>
        </pc:sldMkLst>
        <pc:graphicFrameChg chg="modGraphic">
          <ac:chgData name="Sourajit Sarkar" userId="a1d9d6b52ecd5fde" providerId="LiveId" clId="{B94B5A61-D574-4FF5-9F41-10CED5C97295}" dt="2024-03-15T14:56:02.161" v="120" actId="20577"/>
          <ac:graphicFrameMkLst>
            <pc:docMk/>
            <pc:sldMk cId="263297162" sldId="260"/>
            <ac:graphicFrameMk id="12" creationId="{47CEA081-438F-6D77-C1E1-818280750C3C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66B0B-8B93-0614-4282-9EE0CF7BC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204CF6-EFD9-FD9E-B31E-4665768A68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4F6E6-0283-43AB-F32C-64A7871FF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5664-2D48-47C0-8AA0-3F94927BBAB7}" type="datetimeFigureOut">
              <a:rPr lang="en-IN" smtClean="0"/>
              <a:t>15-03-2024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0C1FF-9308-70BE-BA64-4DD24E520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B5BDA-E971-6FC0-36E4-4C38F6B37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B5B51-FFA9-4A16-BE2F-A65DC9BDBB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2157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25F20-3725-B2F8-BEDF-ACE4C1729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BC0FB1-B12F-236A-2371-C6F62EAD2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DF889-3B70-A8FF-F88C-F9E4A2822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5664-2D48-47C0-8AA0-3F94927BBAB7}" type="datetimeFigureOut">
              <a:rPr lang="en-IN" smtClean="0"/>
              <a:t>15-03-2024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4CEDF-2B7B-5AFA-1440-D575C757B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B809C-2D9C-1D0C-CAFF-940319C95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B5B51-FFA9-4A16-BE2F-A65DC9BDBB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648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7649D3-F321-B1C3-6223-D8C3807CA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744CEC-BA3F-FB33-E8CB-C67729BBA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736ED-5D84-D977-00BD-A8E485F11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5664-2D48-47C0-8AA0-3F94927BBAB7}" type="datetimeFigureOut">
              <a:rPr lang="en-IN" smtClean="0"/>
              <a:t>15-03-2024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8D876-10C9-67CD-24D0-B7131587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20DA4-D39D-6557-AC86-E21BD69AA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B5B51-FFA9-4A16-BE2F-A65DC9BDBB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6836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8315D-8DE7-ED1E-F5BF-F794DBC1F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616C5-12A7-F900-E6B2-98BCD0A07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A0A18-6821-77EF-7B47-47BA6FA17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5664-2D48-47C0-8AA0-3F94927BBAB7}" type="datetimeFigureOut">
              <a:rPr lang="en-IN" smtClean="0"/>
              <a:t>15-03-2024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16D68-96CB-9869-3CDB-57876C42F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2D155-A9E3-405D-CC7B-A87E650CC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B5B51-FFA9-4A16-BE2F-A65DC9BDBB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59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8C06-BAE4-2490-032F-64BE9470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74D3A-CE1F-D004-1499-3BD6AFF05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66308-6313-0E72-6D2F-D76CEE6FC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5664-2D48-47C0-8AA0-3F94927BBAB7}" type="datetimeFigureOut">
              <a:rPr lang="en-IN" smtClean="0"/>
              <a:t>15-03-2024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09182-0543-BD92-3758-7D960B2C7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B7060-B456-E8A8-7C2D-0A6257980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B5B51-FFA9-4A16-BE2F-A65DC9BDBB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079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41045-EED6-BF48-00C8-62EC8C6CA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686E9-BFD2-4522-41B2-6F9A32EAF3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8577DC-5E43-577C-FF2A-4A28417AC2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B94194-293E-DA99-8E75-DC17A5F59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5664-2D48-47C0-8AA0-3F94927BBAB7}" type="datetimeFigureOut">
              <a:rPr lang="en-IN" smtClean="0"/>
              <a:t>15-03-2024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2F8B59-304B-C3C0-A5BC-32FAFA2C3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3F45F9-BAC7-550A-F683-9D6407AF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B5B51-FFA9-4A16-BE2F-A65DC9BDBB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265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59615-E197-ECCB-9210-0836859DB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7C5A74-4344-B80E-38EC-563669B95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95C8DC-5CA2-6A96-F80F-B61C2C200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1EB475-2534-0D4C-338B-5D29B09BC8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3B84B8-91FB-C946-AF9E-990A66FE4F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4350A7-3B48-8D29-DA1F-4E7654C41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5664-2D48-47C0-8AA0-3F94927BBAB7}" type="datetimeFigureOut">
              <a:rPr lang="en-IN" smtClean="0"/>
              <a:t>15-03-2024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3C1F24-D388-A7E8-B14A-79EFC2B4D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6A2107-9E21-52EF-1696-9B43B74D8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B5B51-FFA9-4A16-BE2F-A65DC9BDBB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924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08B8C-4603-D3C6-3833-C8BF70FEB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B937E-BCF7-9A75-0CC1-A3219759D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5664-2D48-47C0-8AA0-3F94927BBAB7}" type="datetimeFigureOut">
              <a:rPr lang="en-IN" smtClean="0"/>
              <a:t>15-03-2024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7F572B-EC37-8E51-40BA-159B66CCB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1F8E5-2367-AC4F-304A-660B8589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B5B51-FFA9-4A16-BE2F-A65DC9BDBB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8441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4FAFEA-F4CA-4983-BCB6-615D00DE1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5664-2D48-47C0-8AA0-3F94927BBAB7}" type="datetimeFigureOut">
              <a:rPr lang="en-IN" smtClean="0"/>
              <a:t>15-03-2024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326DF4-1F15-8BE8-D70B-E824398B3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7B9E6-F062-1910-0BC1-608EA2FB6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B5B51-FFA9-4A16-BE2F-A65DC9BDBB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993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3DD75-DAAF-61FF-5D52-A4EA50E99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548F6-639C-9FD1-D277-795421A0B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1E0D2-032D-FCBB-7C02-52C5E2732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A0954A-1A60-6688-9D4A-C42C39B94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5664-2D48-47C0-8AA0-3F94927BBAB7}" type="datetimeFigureOut">
              <a:rPr lang="en-IN" smtClean="0"/>
              <a:t>15-03-2024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335A30-DA46-150C-92EB-F421C850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2E2A2-7A7E-B49B-A3D2-8CEED9C10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B5B51-FFA9-4A16-BE2F-A65DC9BDBB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583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45369-5C02-CDBA-3251-D4CCA268C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7F22C8-EC82-C5A2-69A9-F798EAA732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D42AEE-70BF-DA3E-1244-8022E7F9C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FDBC4-E948-FDA9-2C8C-9BAD51AFF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5664-2D48-47C0-8AA0-3F94927BBAB7}" type="datetimeFigureOut">
              <a:rPr lang="en-IN" smtClean="0"/>
              <a:t>15-03-2024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115CC-FFF3-E2E6-63FB-3A504A055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15F35-1E5F-6363-68A7-6BAD7726F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B5B51-FFA9-4A16-BE2F-A65DC9BDBB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05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F6CF7E-4DD4-10FF-3704-1ACC66F5A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B8CF11-5FCA-0DD6-07DE-E718E6F2C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E818-25F9-748A-4630-23A1965C76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2F5664-2D48-47C0-8AA0-3F94927BBAB7}" type="datetimeFigureOut">
              <a:rPr lang="en-IN" smtClean="0"/>
              <a:t>15-03-2024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6A8A3-0EA2-4FA2-6608-C14D465BD1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889FA-D18D-DF90-7F10-6DE4C2CEB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9B5B51-FFA9-4A16-BE2F-A65DC9BDBB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354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9A1D9BC-1455-4308-9ABD-A3F8EDB67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6B9553-B8B9-E36D-1245-C8688E583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472" y="2240849"/>
            <a:ext cx="5892318" cy="2416875"/>
          </a:xfrm>
        </p:spPr>
        <p:txBody>
          <a:bodyPr anchor="t">
            <a:normAutofit/>
          </a:bodyPr>
          <a:lstStyle/>
          <a:p>
            <a:pPr algn="l"/>
            <a:r>
              <a:rPr lang="en-IN" sz="2800" b="1" dirty="0"/>
              <a:t>Abellon </a:t>
            </a:r>
            <a:r>
              <a:rPr lang="en-IN" sz="2800" b="1" dirty="0" err="1"/>
              <a:t>CleanEnergy</a:t>
            </a:r>
            <a:r>
              <a:rPr lang="en-IN" sz="2800" b="1" dirty="0"/>
              <a:t> Limited</a:t>
            </a:r>
            <a:r>
              <a:rPr lang="en-IN" sz="1300" dirty="0"/>
              <a:t> </a:t>
            </a:r>
            <a:r>
              <a:rPr lang="en-IN" sz="2600" dirty="0"/>
              <a:t>comments on:</a:t>
            </a:r>
            <a:endParaRPr lang="en-IN" sz="1300" dirty="0"/>
          </a:p>
          <a:p>
            <a:pPr algn="l"/>
            <a:endParaRPr lang="en-IN" sz="1300" dirty="0"/>
          </a:p>
          <a:p>
            <a:pPr algn="just"/>
            <a:r>
              <a:rPr lang="en-IN" sz="2000" i="1" dirty="0"/>
              <a:t>Draft Central Electricity Regulatory Commission (Terms and Conditions for Tariff determination from Renewable Energy Sources) Regulations, 2024</a:t>
            </a:r>
          </a:p>
        </p:txBody>
      </p:sp>
      <p:pic>
        <p:nvPicPr>
          <p:cNvPr id="6" name="Picture 5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9B862DFA-71D9-AE88-B2FD-808DB72F1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558" y="1716396"/>
            <a:ext cx="3510140" cy="1093322"/>
          </a:xfrm>
          <a:prstGeom prst="rect">
            <a:avLst/>
          </a:prstGeom>
        </p:spPr>
      </p:pic>
      <p:pic>
        <p:nvPicPr>
          <p:cNvPr id="8" name="Picture 7" descr="A black triangle with a lightning bolt in the middle&#10;&#10;Description automatically generated">
            <a:extLst>
              <a:ext uri="{FF2B5EF4-FFF2-40B4-BE49-F238E27FC236}">
                <a16:creationId xmlns:a16="http://schemas.microsoft.com/office/drawing/2014/main" id="{A6240FC1-6F53-F973-53D6-9BEC86259B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343" y="3581108"/>
            <a:ext cx="2130371" cy="199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23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89147-1455-71BC-587C-E43979A48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1036"/>
          </a:xfrm>
          <a:gradFill flip="none" rotWithShape="1">
            <a:gsLst>
              <a:gs pos="0">
                <a:srgbClr val="7030A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en-IN" sz="2400" dirty="0"/>
              <a:t>Draft CERC RE Tariff Regulations, 2024</a:t>
            </a:r>
            <a:endParaRPr lang="en-IN" dirty="0"/>
          </a:p>
        </p:txBody>
      </p:sp>
      <p:pic>
        <p:nvPicPr>
          <p:cNvPr id="7" name="Content Placeholder 6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6F171D1B-5084-2007-185D-F439DE889F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724" y="0"/>
            <a:ext cx="2324100" cy="7239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3F4FC8-75DC-49C5-45BD-35491A4D8C3D}"/>
              </a:ext>
            </a:extLst>
          </p:cNvPr>
          <p:cNvSpPr txBox="1"/>
          <p:nvPr/>
        </p:nvSpPr>
        <p:spPr>
          <a:xfrm>
            <a:off x="171450" y="853261"/>
            <a:ext cx="11811000" cy="36933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IN" b="1" dirty="0"/>
              <a:t>ANNEXURE A: For RDF-based Waste-to-Energy Projects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7CEA081-438F-6D77-C1E1-818280750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1442"/>
              </p:ext>
            </p:extLst>
          </p:nvPr>
        </p:nvGraphicFramePr>
        <p:xfrm>
          <a:off x="171450" y="1302483"/>
          <a:ext cx="11811000" cy="5483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850">
                  <a:extLst>
                    <a:ext uri="{9D8B030D-6E8A-4147-A177-3AD203B41FA5}">
                      <a16:colId xmlns:a16="http://schemas.microsoft.com/office/drawing/2014/main" val="91982069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829852933"/>
                    </a:ext>
                  </a:extLst>
                </a:gridCol>
                <a:gridCol w="9277350">
                  <a:extLst>
                    <a:ext uri="{9D8B030D-6E8A-4147-A177-3AD203B41FA5}">
                      <a16:colId xmlns:a16="http://schemas.microsoft.com/office/drawing/2014/main" val="3110979660"/>
                    </a:ext>
                  </a:extLst>
                </a:gridCol>
              </a:tblGrid>
              <a:tr h="728874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Sr.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Proposed Regulation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ACEL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866040"/>
                  </a:ext>
                </a:extLst>
              </a:tr>
              <a:tr h="2397768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i="1" dirty="0"/>
                        <a:t>Regulation 62</a:t>
                      </a:r>
                      <a:endParaRPr lang="en-IN" sz="1400" i="0" dirty="0"/>
                    </a:p>
                    <a:p>
                      <a:pPr algn="ctr"/>
                      <a:r>
                        <a:rPr lang="en-IN" sz="1400" i="0" dirty="0"/>
                        <a:t>“</a:t>
                      </a:r>
                      <a:r>
                        <a:rPr lang="en-IN" sz="1400" b="1" i="0" dirty="0"/>
                        <a:t>CAPITAL COST</a:t>
                      </a:r>
                      <a:r>
                        <a:rPr lang="en-IN" sz="1400" b="0" i="0" dirty="0"/>
                        <a:t>”</a:t>
                      </a:r>
                      <a:endParaRPr lang="en-IN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dirty="0"/>
                        <a:t>CAPEX to provide for </a:t>
                      </a:r>
                      <a:r>
                        <a:rPr lang="en-IN" sz="1400" b="1" u="sng" dirty="0"/>
                        <a:t>poor quality of waste</a:t>
                      </a:r>
                      <a:r>
                        <a:rPr lang="en-IN" sz="1400" b="0" u="none" dirty="0"/>
                        <a:t> (</a:t>
                      </a:r>
                      <a:r>
                        <a:rPr lang="en-IN" sz="1400" b="1" u="sng" dirty="0"/>
                        <a:t>high moisture content</a:t>
                      </a:r>
                      <a:r>
                        <a:rPr lang="en-IN" sz="1400" b="0" u="none" dirty="0"/>
                        <a:t> and </a:t>
                      </a:r>
                      <a:r>
                        <a:rPr lang="en-IN" sz="1400" b="1" u="sng" dirty="0"/>
                        <a:t>low calorific value</a:t>
                      </a:r>
                      <a:r>
                        <a:rPr lang="en-IN" sz="1400" b="0" u="none" dirty="0"/>
                        <a:t>) – requiring more CAPEX on </a:t>
                      </a:r>
                      <a:r>
                        <a:rPr lang="en-IN" sz="1400" b="1" u="sng" dirty="0"/>
                        <a:t>pre-processing plants</a:t>
                      </a:r>
                      <a:r>
                        <a:rPr lang="en-IN" sz="1400" b="0" u="none" dirty="0"/>
                        <a:t> and </a:t>
                      </a:r>
                      <a:r>
                        <a:rPr lang="en-IN" sz="1400" b="1" u="sng" dirty="0"/>
                        <a:t>FGCS</a:t>
                      </a:r>
                      <a:r>
                        <a:rPr lang="en-IN" sz="1400" b="0" u="none" dirty="0"/>
                        <a:t>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IN" sz="1000" b="0" u="none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Consideration of </a:t>
                      </a:r>
                      <a:r>
                        <a:rPr lang="en-IN" sz="1400" b="1" u="sng" dirty="0"/>
                        <a:t>real-time data from operational plants</a:t>
                      </a:r>
                      <a:r>
                        <a:rPr lang="en-IN" sz="1400" b="0" u="none" dirty="0"/>
                        <a:t>. </a:t>
                      </a:r>
                    </a:p>
                    <a:p>
                      <a:pPr marL="742950" lvl="1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en-IN" sz="1400" b="0" u="none" dirty="0"/>
                        <a:t>Jamnagar WTE Plant: </a:t>
                      </a:r>
                      <a:r>
                        <a:rPr lang="en-IN" sz="1400" b="1" u="none" dirty="0"/>
                        <a:t>INR 19.33 Cr/MW</a:t>
                      </a:r>
                      <a:r>
                        <a:rPr lang="en-IN" sz="1400" b="0" u="none" dirty="0"/>
                        <a:t> (funding in 2019-21)</a:t>
                      </a:r>
                    </a:p>
                    <a:p>
                      <a:pPr marL="742950" lvl="1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en-IN" sz="1400" b="0" u="none" dirty="0"/>
                        <a:t>Current pipeline projects: </a:t>
                      </a:r>
                      <a:r>
                        <a:rPr lang="en-IN" sz="1400" b="1" u="none" dirty="0"/>
                        <a:t>INR 22.33 Cr/MW</a:t>
                      </a:r>
                      <a:r>
                        <a:rPr lang="en-IN" sz="1400" b="0" u="none" dirty="0"/>
                        <a:t> (funding in 2020-22)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IN" sz="1000" b="0" u="none" baseline="0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1" u="sng" dirty="0" err="1"/>
                        <a:t>MoHUA</a:t>
                      </a:r>
                      <a:r>
                        <a:rPr lang="en-IN" sz="1400" b="1" u="sng" dirty="0"/>
                        <a:t> guidelines</a:t>
                      </a:r>
                      <a:r>
                        <a:rPr lang="en-IN" sz="1400" b="0" u="none" dirty="0"/>
                        <a:t> (Oct 2018) suggests pre-processing plant cost of </a:t>
                      </a:r>
                      <a:r>
                        <a:rPr lang="en-IN" sz="1400" b="1" u="none" dirty="0"/>
                        <a:t>INR 12 Cr/100 Tons ~ INR 120 Cr </a:t>
                      </a:r>
                      <a:r>
                        <a:rPr lang="en-IN" sz="1400" b="0" u="none" dirty="0"/>
                        <a:t>for a 14.9 MW.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IN" sz="1400" b="0" u="none" dirty="0"/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IN" sz="1400" b="1" u="sng" dirty="0"/>
                        <a:t>ACEL SUGGESTION</a:t>
                      </a:r>
                      <a:r>
                        <a:rPr lang="en-IN" sz="1400" b="0" u="none" dirty="0"/>
                        <a:t>: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IN" sz="1400" b="0" u="none" dirty="0"/>
                        <a:t>CAPEX to be determined in the </a:t>
                      </a:r>
                      <a:r>
                        <a:rPr lang="en-IN" sz="1400" b="1" u="none" dirty="0"/>
                        <a:t>range of </a:t>
                      </a:r>
                      <a:r>
                        <a:rPr lang="en-IN" sz="1400" b="1" u="sng" dirty="0"/>
                        <a:t>INR 23 Cr / MW – INR 28 Cr / MW</a:t>
                      </a:r>
                      <a:r>
                        <a:rPr lang="en-IN" sz="1400" b="0" u="none" dirty="0"/>
                        <a:t>, including pre-processing infrastructure.</a:t>
                      </a:r>
                      <a:endParaRPr lang="en-IN" sz="14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180812"/>
                  </a:ext>
                </a:extLst>
              </a:tr>
              <a:tr h="1943303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i="1" dirty="0"/>
                        <a:t>Regulation 66</a:t>
                      </a:r>
                    </a:p>
                    <a:p>
                      <a:pPr algn="ctr"/>
                      <a:r>
                        <a:rPr lang="en-IN" sz="1400" i="1" dirty="0"/>
                        <a:t>“</a:t>
                      </a:r>
                      <a:r>
                        <a:rPr lang="en-IN" sz="1400" b="1" i="0" dirty="0"/>
                        <a:t>FUEL COST</a:t>
                      </a:r>
                      <a:r>
                        <a:rPr lang="en-IN" sz="1400" b="0" i="0" dirty="0"/>
                        <a:t>”</a:t>
                      </a:r>
                      <a:endParaRPr lang="en-IN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dirty="0"/>
                        <a:t>Minimum boiler temperature of 850 °C required for combustion, </a:t>
                      </a:r>
                      <a:r>
                        <a:rPr lang="en-IN" sz="1400" b="1" u="sng" dirty="0"/>
                        <a:t>to prevent emission of dioxin and furan</a:t>
                      </a:r>
                      <a:r>
                        <a:rPr lang="en-IN" sz="1400" b="0" u="none" dirty="0"/>
                        <a:t>. Needed for incineration of leftover waste during shut-down process.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dirty="0"/>
                        <a:t>Poor quality of MSW makes it impossible for boiler to reach desired temperature during start-up procedure.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dirty="0"/>
                        <a:t>CEA vide letter dated 06.03.2024 suggested that the Hon’ble CERC may allow mixing of </a:t>
                      </a:r>
                      <a:r>
                        <a:rPr lang="en-IN" sz="1400" b="1" dirty="0"/>
                        <a:t>supplementary fuel @ 5%</a:t>
                      </a:r>
                      <a:r>
                        <a:rPr lang="en-IN" sz="1400" b="0" dirty="0"/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400" b="1" dirty="0"/>
                        <a:t>Biomass Tariff Order 2022</a:t>
                      </a:r>
                      <a:r>
                        <a:rPr lang="en-IN" sz="1400" b="0" dirty="0"/>
                        <a:t> of Hon’ble GERC provides for supplementary fuel cost of </a:t>
                      </a:r>
                      <a:r>
                        <a:rPr lang="en-IN" sz="1400" b="1" u="sng" dirty="0"/>
                        <a:t>INR 5,044 / MT</a:t>
                      </a:r>
                      <a:r>
                        <a:rPr lang="en-IN" sz="1400" b="0" u="none" dirty="0"/>
                        <a:t> with escalation @ 5.72% to the extent of </a:t>
                      </a:r>
                      <a:r>
                        <a:rPr lang="en-IN" sz="1400" b="1" u="sng" dirty="0"/>
                        <a:t>15% blending</a:t>
                      </a:r>
                      <a:r>
                        <a:rPr lang="en-IN" sz="1400" b="0" u="none" dirty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Blending of supplementary fuel also supported by </a:t>
                      </a:r>
                      <a:r>
                        <a:rPr lang="en-IN" sz="1400" b="1" u="none" dirty="0"/>
                        <a:t>MNRE</a:t>
                      </a:r>
                      <a:r>
                        <a:rPr lang="en-IN" sz="1400" b="0" u="none" dirty="0"/>
                        <a:t>, </a:t>
                      </a:r>
                      <a:r>
                        <a:rPr lang="en-IN" sz="1400" b="1" u="none" dirty="0"/>
                        <a:t>GPCB </a:t>
                      </a:r>
                      <a:r>
                        <a:rPr lang="en-IN" sz="1400" b="0" u="none" dirty="0"/>
                        <a:t>and </a:t>
                      </a:r>
                      <a:r>
                        <a:rPr lang="en-IN" sz="1400" b="1" u="none" dirty="0"/>
                        <a:t>European Commission</a:t>
                      </a:r>
                      <a:r>
                        <a:rPr lang="en-IN" sz="1400" b="0" u="none" dirty="0"/>
                        <a:t> reports.</a:t>
                      </a:r>
                      <a:endParaRPr lang="en-IN" sz="1400" b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IN" sz="1400" b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1400" b="1" u="sng" dirty="0"/>
                        <a:t>ACEL SUGGESTION</a:t>
                      </a:r>
                      <a:r>
                        <a:rPr lang="en-IN" sz="1400" b="0" u="sng" dirty="0"/>
                        <a:t>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1400" b="1" u="sng" dirty="0"/>
                        <a:t>15%</a:t>
                      </a:r>
                      <a:r>
                        <a:rPr lang="en-IN" sz="1400" b="0" u="none" dirty="0"/>
                        <a:t> co-firing of supplementary fuel, cost @ </a:t>
                      </a:r>
                      <a:r>
                        <a:rPr lang="en-IN" sz="1400" b="1" u="none" dirty="0"/>
                        <a:t>INR 5,044 / MT</a:t>
                      </a:r>
                      <a:r>
                        <a:rPr lang="en-IN" sz="1400" b="0" u="none" dirty="0"/>
                        <a:t> @ </a:t>
                      </a:r>
                      <a:r>
                        <a:rPr lang="en-IN" sz="1400" b="1" u="none" dirty="0"/>
                        <a:t>5.72%</a:t>
                      </a:r>
                      <a:r>
                        <a:rPr lang="en-IN" sz="1400" b="0" u="none" dirty="0"/>
                        <a:t> escalation.</a:t>
                      </a:r>
                      <a:endParaRPr lang="en-IN" sz="14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426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86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89147-1455-71BC-587C-E43979A48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1036"/>
          </a:xfrm>
          <a:gradFill flip="none" rotWithShape="1">
            <a:gsLst>
              <a:gs pos="0">
                <a:srgbClr val="7030A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en-IN" sz="2400" dirty="0"/>
              <a:t>Draft CERC RE Tariff Regulations, 2024</a:t>
            </a:r>
            <a:endParaRPr lang="en-IN" dirty="0"/>
          </a:p>
        </p:txBody>
      </p:sp>
      <p:pic>
        <p:nvPicPr>
          <p:cNvPr id="7" name="Content Placeholder 6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6F171D1B-5084-2007-185D-F439DE889F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724" y="0"/>
            <a:ext cx="2324100" cy="7239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3F4FC8-75DC-49C5-45BD-35491A4D8C3D}"/>
              </a:ext>
            </a:extLst>
          </p:cNvPr>
          <p:cNvSpPr txBox="1"/>
          <p:nvPr/>
        </p:nvSpPr>
        <p:spPr>
          <a:xfrm>
            <a:off x="171450" y="853261"/>
            <a:ext cx="11811000" cy="36933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IN" b="1" dirty="0"/>
              <a:t>For RDF-based Waste-to-Energy Projects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7CEA081-438F-6D77-C1E1-818280750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316071"/>
              </p:ext>
            </p:extLst>
          </p:nvPr>
        </p:nvGraphicFramePr>
        <p:xfrm>
          <a:off x="171450" y="1302483"/>
          <a:ext cx="11811000" cy="5178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850">
                  <a:extLst>
                    <a:ext uri="{9D8B030D-6E8A-4147-A177-3AD203B41FA5}">
                      <a16:colId xmlns:a16="http://schemas.microsoft.com/office/drawing/2014/main" val="91982069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829852933"/>
                    </a:ext>
                  </a:extLst>
                </a:gridCol>
                <a:gridCol w="9277350">
                  <a:extLst>
                    <a:ext uri="{9D8B030D-6E8A-4147-A177-3AD203B41FA5}">
                      <a16:colId xmlns:a16="http://schemas.microsoft.com/office/drawing/2014/main" val="3110979660"/>
                    </a:ext>
                  </a:extLst>
                </a:gridCol>
              </a:tblGrid>
              <a:tr h="728874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Sr.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Proposed Regulation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ACEL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866040"/>
                  </a:ext>
                </a:extLst>
              </a:tr>
              <a:tr h="2397768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i="1" dirty="0"/>
                        <a:t>Regulation 65</a:t>
                      </a:r>
                      <a:endParaRPr lang="en-IN" sz="1400" i="0" dirty="0"/>
                    </a:p>
                    <a:p>
                      <a:pPr algn="ctr"/>
                      <a:r>
                        <a:rPr lang="en-IN" sz="1400" i="0" dirty="0"/>
                        <a:t>“</a:t>
                      </a:r>
                      <a:r>
                        <a:rPr lang="en-IN" sz="1400" b="1" i="0" dirty="0"/>
                        <a:t>O&amp;M EXPENSE</a:t>
                      </a:r>
                      <a:r>
                        <a:rPr lang="en-IN" sz="1400" b="0" i="0" dirty="0"/>
                        <a:t>”</a:t>
                      </a:r>
                      <a:endParaRPr lang="en-IN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dirty="0"/>
                        <a:t>Determination cannot be based on </a:t>
                      </a:r>
                      <a:r>
                        <a:rPr lang="en-IN" sz="1400" b="1" dirty="0"/>
                        <a:t>simple comparative analysis of SERC findings</a:t>
                      </a:r>
                      <a:r>
                        <a:rPr lang="en-IN" sz="1400" b="0" dirty="0"/>
                        <a:t>. Should be based on </a:t>
                      </a:r>
                      <a:r>
                        <a:rPr lang="en-IN" sz="1400" b="1" dirty="0"/>
                        <a:t>real-time data from projects</a:t>
                      </a:r>
                      <a:r>
                        <a:rPr lang="en-IN" sz="1400" b="0" dirty="0"/>
                        <a:t>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Should consider component-wise cost (</a:t>
                      </a:r>
                      <a:r>
                        <a:rPr lang="en-IN" sz="1400" b="1" u="none" dirty="0"/>
                        <a:t>pre-processing plant, FGCS, ash &amp; inert disposal</a:t>
                      </a:r>
                      <a:r>
                        <a:rPr lang="en-IN" sz="1400" b="0" u="none" dirty="0"/>
                        <a:t>) (</a:t>
                      </a:r>
                      <a:r>
                        <a:rPr lang="en-IN" sz="1400" b="0" i="1" u="none" dirty="0"/>
                        <a:t>detailed under </a:t>
                      </a:r>
                      <a:r>
                        <a:rPr lang="en-IN" sz="1400" b="1" i="1" u="none" dirty="0"/>
                        <a:t>Annexure – A5, Pg. 60-62</a:t>
                      </a:r>
                      <a:r>
                        <a:rPr lang="en-IN" sz="1400" b="0" i="0" u="none" dirty="0"/>
                        <a:t>).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i="0" u="none" dirty="0"/>
                        <a:t>Higher O&amp;M due to </a:t>
                      </a:r>
                      <a:r>
                        <a:rPr lang="en-IN" sz="1400" b="1" i="0" u="none" dirty="0"/>
                        <a:t>fluctuation in price</a:t>
                      </a:r>
                      <a:r>
                        <a:rPr lang="en-IN" sz="1400" b="0" i="0" u="none" dirty="0"/>
                        <a:t> caused by global unrest (Russia-Ukraine / Israel-Palestine wars), disruption in supply chain, nascent stage of technology and development.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i="0" u="none" dirty="0"/>
                        <a:t>Expense of </a:t>
                      </a:r>
                      <a:r>
                        <a:rPr lang="en-IN" sz="1400" b="1" i="0" u="none" dirty="0"/>
                        <a:t>lime and activated carbon, specialized equipment, acquisition of skilled labour etc</a:t>
                      </a:r>
                      <a:r>
                        <a:rPr lang="en-IN" sz="1400" b="0" i="0" u="none" dirty="0"/>
                        <a:t>. to be accounted for in O&amp;M expense.</a:t>
                      </a:r>
                      <a:endParaRPr lang="en-IN" sz="1400" b="0" u="none" dirty="0"/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IN" sz="1400" b="0" u="none" dirty="0"/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IN" sz="1400" b="1" u="sng" dirty="0"/>
                        <a:t>ACEL SUGGESTION</a:t>
                      </a:r>
                      <a:r>
                        <a:rPr lang="en-IN" sz="1400" b="0" u="none" dirty="0"/>
                        <a:t>: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IN" sz="1400" b="0" u="none" dirty="0"/>
                        <a:t>O&amp;M not to be levelized, ought to be revisited and revised periodically.</a:t>
                      </a:r>
                      <a:endParaRPr lang="en-IN" sz="14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180812"/>
                  </a:ext>
                </a:extLst>
              </a:tr>
              <a:tr h="1943303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i="1" dirty="0"/>
                        <a:t>Regulation 64</a:t>
                      </a:r>
                    </a:p>
                    <a:p>
                      <a:pPr algn="ctr"/>
                      <a:r>
                        <a:rPr lang="en-IN" sz="1400" i="1" dirty="0"/>
                        <a:t>“</a:t>
                      </a:r>
                      <a:r>
                        <a:rPr lang="en-IN" sz="1400" b="1" i="0" dirty="0"/>
                        <a:t>AUXILIARY CONSUMPTION</a:t>
                      </a:r>
                      <a:r>
                        <a:rPr lang="en-IN" sz="1400" b="0" i="0" dirty="0"/>
                        <a:t>”</a:t>
                      </a:r>
                      <a:endParaRPr lang="en-IN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dirty="0"/>
                        <a:t>To adequately provide for requirements of both Generating Plant and Pre-Processing Plant.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dirty="0"/>
                        <a:t>Higher load on fans for </a:t>
                      </a:r>
                      <a:r>
                        <a:rPr lang="en-IN" sz="1400" b="1" dirty="0"/>
                        <a:t>side-wall cooling, flue gas recirculation</a:t>
                      </a:r>
                      <a:r>
                        <a:rPr lang="en-IN" sz="1400" b="0" dirty="0"/>
                        <a:t> and </a:t>
                      </a:r>
                      <a:r>
                        <a:rPr lang="en-IN" sz="1400" b="1" dirty="0"/>
                        <a:t>cylinder cooling</a:t>
                      </a:r>
                      <a:r>
                        <a:rPr lang="en-IN" sz="1400" b="0" dirty="0"/>
                        <a:t> to adequately incinerate heterogenous waste.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dirty="0"/>
                        <a:t>Higher requirement due to </a:t>
                      </a:r>
                      <a:r>
                        <a:rPr lang="en-IN" sz="1400" b="1" dirty="0"/>
                        <a:t>FGCS, bag filters and boiler cleaning systems</a:t>
                      </a:r>
                      <a:r>
                        <a:rPr lang="en-IN" sz="1400" b="0" dirty="0"/>
                        <a:t>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dirty="0"/>
                        <a:t>ACEL’s real-time data suggests </a:t>
                      </a:r>
                      <a:r>
                        <a:rPr lang="en-IN" sz="1400" b="1" dirty="0"/>
                        <a:t>18.87%</a:t>
                      </a:r>
                      <a:r>
                        <a:rPr lang="en-IN" sz="1400" b="0" dirty="0"/>
                        <a:t> requirement of aux. consumption. In line with MERC finding of </a:t>
                      </a:r>
                      <a:r>
                        <a:rPr lang="en-IN" sz="1400" b="1" dirty="0"/>
                        <a:t>18.67%</a:t>
                      </a:r>
                      <a:r>
                        <a:rPr lang="en-IN" sz="1400" b="0" dirty="0"/>
                        <a:t> (</a:t>
                      </a:r>
                      <a:r>
                        <a:rPr lang="en-IN" sz="1400" b="0" i="1" dirty="0"/>
                        <a:t>Case No. 162 of 2019, order dated 22.03.2021</a:t>
                      </a:r>
                      <a:r>
                        <a:rPr lang="en-IN" sz="1400" b="0" i="0" dirty="0"/>
                        <a:t>).</a:t>
                      </a:r>
                      <a:endParaRPr lang="en-IN" sz="1400" b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IN" sz="1400" b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1400" b="1" u="sng" dirty="0"/>
                        <a:t>ACEL SUGGESTION</a:t>
                      </a:r>
                      <a:r>
                        <a:rPr lang="en-IN" sz="1400" b="0" u="sng" dirty="0"/>
                        <a:t>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1400" b="0" u="none" dirty="0"/>
                        <a:t>Auxiliary consumption of </a:t>
                      </a:r>
                      <a:r>
                        <a:rPr lang="en-IN" sz="1400" b="0" u="none" dirty="0" err="1"/>
                        <a:t>atleast</a:t>
                      </a:r>
                      <a:r>
                        <a:rPr lang="en-IN" sz="1400" b="0" u="none" dirty="0"/>
                        <a:t> </a:t>
                      </a:r>
                      <a:r>
                        <a:rPr lang="en-IN" sz="1400" b="1" u="none" dirty="0"/>
                        <a:t>16%</a:t>
                      </a:r>
                      <a:r>
                        <a:rPr lang="en-IN" sz="1400" b="0" u="none" dirty="0"/>
                        <a:t>, if not </a:t>
                      </a:r>
                      <a:r>
                        <a:rPr lang="en-IN" sz="1400" b="1" u="none" dirty="0"/>
                        <a:t>18.67%</a:t>
                      </a:r>
                      <a:r>
                        <a:rPr lang="en-IN" sz="1400" b="0" u="none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426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04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89147-1455-71BC-587C-E43979A48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1036"/>
          </a:xfrm>
          <a:gradFill flip="none" rotWithShape="1">
            <a:gsLst>
              <a:gs pos="0">
                <a:srgbClr val="7030A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en-IN" sz="2400" dirty="0"/>
              <a:t>Draft CERC RE Tariff Regulations, 2024</a:t>
            </a:r>
            <a:endParaRPr lang="en-IN" dirty="0"/>
          </a:p>
        </p:txBody>
      </p:sp>
      <p:pic>
        <p:nvPicPr>
          <p:cNvPr id="7" name="Content Placeholder 6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6F171D1B-5084-2007-185D-F439DE889F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724" y="0"/>
            <a:ext cx="2324100" cy="7239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3F4FC8-75DC-49C5-45BD-35491A4D8C3D}"/>
              </a:ext>
            </a:extLst>
          </p:cNvPr>
          <p:cNvSpPr txBox="1"/>
          <p:nvPr/>
        </p:nvSpPr>
        <p:spPr>
          <a:xfrm>
            <a:off x="171450" y="853261"/>
            <a:ext cx="11811000" cy="36933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IN" b="1" dirty="0"/>
              <a:t>For RDF-based Waste-to-Energy Projects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7CEA081-438F-6D77-C1E1-818280750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796702"/>
              </p:ext>
            </p:extLst>
          </p:nvPr>
        </p:nvGraphicFramePr>
        <p:xfrm>
          <a:off x="171450" y="1302483"/>
          <a:ext cx="11811000" cy="5069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850">
                  <a:extLst>
                    <a:ext uri="{9D8B030D-6E8A-4147-A177-3AD203B41FA5}">
                      <a16:colId xmlns:a16="http://schemas.microsoft.com/office/drawing/2014/main" val="91982069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829852933"/>
                    </a:ext>
                  </a:extLst>
                </a:gridCol>
                <a:gridCol w="9277350">
                  <a:extLst>
                    <a:ext uri="{9D8B030D-6E8A-4147-A177-3AD203B41FA5}">
                      <a16:colId xmlns:a16="http://schemas.microsoft.com/office/drawing/2014/main" val="3110979660"/>
                    </a:ext>
                  </a:extLst>
                </a:gridCol>
              </a:tblGrid>
              <a:tr h="728874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Sr.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Proposed Regulation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ACEL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866040"/>
                  </a:ext>
                </a:extLst>
              </a:tr>
              <a:tr h="1330968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i="1" dirty="0"/>
                        <a:t>Regulation 14</a:t>
                      </a:r>
                      <a:endParaRPr lang="en-IN" sz="1400" i="0" dirty="0"/>
                    </a:p>
                    <a:p>
                      <a:pPr algn="ctr"/>
                      <a:r>
                        <a:rPr lang="en-IN" sz="1400" i="0" dirty="0"/>
                        <a:t>“</a:t>
                      </a:r>
                      <a:r>
                        <a:rPr lang="en-IN" sz="1400" b="1" i="0" dirty="0"/>
                        <a:t>INTEREST ON LOAN</a:t>
                      </a:r>
                      <a:r>
                        <a:rPr lang="en-IN" sz="1400" b="0" i="0" dirty="0"/>
                        <a:t>”</a:t>
                      </a:r>
                      <a:endParaRPr lang="en-IN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Consideration of 200 basis points above average MCLR </a:t>
                      </a:r>
                      <a:r>
                        <a:rPr lang="en-IN" sz="1400" b="1" u="none" dirty="0"/>
                        <a:t>not accurate reflection of market trend</a:t>
                      </a:r>
                      <a:r>
                        <a:rPr lang="en-IN" sz="1400" b="0" u="none" dirty="0"/>
                        <a:t>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As per data from ACEL’s operational plant, fundings were provided with interest rate @ </a:t>
                      </a:r>
                      <a:r>
                        <a:rPr lang="en-IN" sz="1400" b="1" u="none" dirty="0"/>
                        <a:t>11.95%</a:t>
                      </a:r>
                      <a:r>
                        <a:rPr lang="en-IN" sz="1400" b="0" u="none" dirty="0"/>
                        <a:t>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IREDA provided grants with interest @ </a:t>
                      </a:r>
                      <a:r>
                        <a:rPr lang="en-IN" sz="1400" b="1" u="none" dirty="0"/>
                        <a:t>11.95%</a:t>
                      </a:r>
                      <a:r>
                        <a:rPr lang="en-IN" sz="1400" b="0" u="none" dirty="0"/>
                        <a:t>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IN" sz="1000" b="0" u="none" dirty="0"/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IN" sz="1400" b="1" u="sng" dirty="0"/>
                        <a:t>ACEL SUGGESTION</a:t>
                      </a:r>
                      <a:r>
                        <a:rPr lang="en-IN" sz="1400" b="0" u="none" dirty="0"/>
                        <a:t>: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IN" sz="1400" b="0" u="none" dirty="0"/>
                        <a:t>Interest on term loan to be determined @ </a:t>
                      </a:r>
                      <a:r>
                        <a:rPr lang="en-IN" sz="1400" b="1" u="none" dirty="0"/>
                        <a:t>11.95%</a:t>
                      </a:r>
                      <a:r>
                        <a:rPr lang="en-IN" sz="1400" b="0" u="none" dirty="0"/>
                        <a:t>.</a:t>
                      </a:r>
                      <a:endParaRPr lang="en-IN" sz="14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180812"/>
                  </a:ext>
                </a:extLst>
              </a:tr>
              <a:tr h="996315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i="1" dirty="0"/>
                        <a:t>Regulation 15</a:t>
                      </a:r>
                    </a:p>
                    <a:p>
                      <a:pPr algn="ctr"/>
                      <a:r>
                        <a:rPr lang="en-IN" sz="1400" i="1" dirty="0"/>
                        <a:t>“</a:t>
                      </a:r>
                      <a:r>
                        <a:rPr lang="en-IN" sz="1400" b="1" i="0" dirty="0"/>
                        <a:t>DEPRECIATION</a:t>
                      </a:r>
                      <a:r>
                        <a:rPr lang="en-IN" sz="1400" b="0" i="0" dirty="0"/>
                        <a:t>”</a:t>
                      </a:r>
                      <a:endParaRPr lang="en-IN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dirty="0"/>
                        <a:t>Trend of SERC findings suggest depreciation to be </a:t>
                      </a:r>
                      <a:r>
                        <a:rPr lang="en-IN" sz="1400" b="1" dirty="0"/>
                        <a:t>7% for 1</a:t>
                      </a:r>
                      <a:r>
                        <a:rPr lang="en-IN" sz="1400" b="1" baseline="30000" dirty="0"/>
                        <a:t>st</a:t>
                      </a:r>
                      <a:r>
                        <a:rPr lang="en-IN" sz="1400" b="1" dirty="0"/>
                        <a:t> 10 years, 2% for remaining useful life</a:t>
                      </a:r>
                      <a:r>
                        <a:rPr lang="en-IN" sz="1400" b="0" dirty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dirty="0"/>
                        <a:t>To facilitate developers in repaying loans adequately and with ease.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IN" sz="800" b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1400" b="1" u="sng" dirty="0"/>
                        <a:t>ACEL SUGGESTION</a:t>
                      </a:r>
                      <a:r>
                        <a:rPr lang="en-IN" sz="1400" b="0" u="sng" dirty="0"/>
                        <a:t>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1400" b="0" u="none" dirty="0"/>
                        <a:t>Depreciation @ </a:t>
                      </a:r>
                      <a:r>
                        <a:rPr lang="en-IN" sz="1400" b="1" u="none" dirty="0"/>
                        <a:t>7% for first 10 years, 2% for period thereafter.</a:t>
                      </a:r>
                      <a:endParaRPr lang="en-IN" sz="1400" b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426757"/>
                  </a:ext>
                </a:extLst>
              </a:tr>
              <a:tr h="1943303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i="1" dirty="0"/>
                        <a:t>Regulation 16</a:t>
                      </a:r>
                    </a:p>
                    <a:p>
                      <a:pPr algn="ctr"/>
                      <a:r>
                        <a:rPr lang="en-IN" sz="1400" i="0" dirty="0"/>
                        <a:t>“</a:t>
                      </a:r>
                      <a:r>
                        <a:rPr lang="en-IN" sz="1400" b="1" i="0" dirty="0"/>
                        <a:t>RETURN ON EQUITY</a:t>
                      </a:r>
                      <a:r>
                        <a:rPr lang="en-IN" sz="1400" b="0" i="0" dirty="0"/>
                        <a:t>”</a:t>
                      </a:r>
                      <a:endParaRPr lang="en-IN" sz="1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Developers import technology / equipment from abroad in bulk due to lack of adequate technology in India.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Lucrative </a:t>
                      </a:r>
                      <a:r>
                        <a:rPr lang="en-IN" sz="1400" b="0" u="none" dirty="0" err="1"/>
                        <a:t>RoE</a:t>
                      </a:r>
                      <a:r>
                        <a:rPr lang="en-IN" sz="1400" b="0" u="none" dirty="0"/>
                        <a:t> important for attracting investment / fundings from venture capital / private equity / DFIs, </a:t>
                      </a:r>
                      <a:r>
                        <a:rPr lang="en-IN" sz="1400" b="1" u="sng" dirty="0"/>
                        <a:t>who expect 25-30% returns</a:t>
                      </a:r>
                      <a:r>
                        <a:rPr lang="en-IN" sz="1400" b="1" u="none" dirty="0"/>
                        <a:t>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Calculation on MAT for first 20 years erroneous, since it is entire useful life of WTE plant. Should be MAT for 10 years, Corporate Tax for remaining period.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IN" sz="900" b="0" u="none" dirty="0"/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IN" sz="1400" b="1" u="sng" dirty="0"/>
                        <a:t>ACEL SUGGESTIONS</a:t>
                      </a:r>
                      <a:r>
                        <a:rPr lang="en-IN" sz="1400" b="0" u="none" dirty="0"/>
                        <a:t>: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IN" sz="1400" b="0" u="none" dirty="0"/>
                        <a:t>MAT should only be considered for the first 10 years and applicable tax @ </a:t>
                      </a:r>
                      <a:r>
                        <a:rPr lang="en-IN" sz="1400" b="1" u="none" dirty="0"/>
                        <a:t>27.82</a:t>
                      </a:r>
                      <a:r>
                        <a:rPr lang="en-IN" sz="1400" b="0" u="none" dirty="0"/>
                        <a:t>% to be considered for remaining period, </a:t>
                      </a:r>
                      <a:r>
                        <a:rPr lang="en-IN" sz="1400" b="0" u="none" dirty="0" err="1"/>
                        <a:t>RoE</a:t>
                      </a:r>
                      <a:r>
                        <a:rPr lang="en-IN" sz="1400" b="0" u="none" dirty="0"/>
                        <a:t> post-tax to be @ </a:t>
                      </a:r>
                      <a:r>
                        <a:rPr lang="en-IN" sz="1400" b="1" u="none" dirty="0"/>
                        <a:t>18%</a:t>
                      </a:r>
                      <a:r>
                        <a:rPr lang="en-IN" sz="1400" b="0" u="none" dirty="0"/>
                        <a:t>.</a:t>
                      </a:r>
                      <a:endParaRPr lang="en-IN" sz="14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833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97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89147-1455-71BC-587C-E43979A48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1036"/>
          </a:xfrm>
          <a:gradFill flip="none" rotWithShape="1">
            <a:gsLst>
              <a:gs pos="0">
                <a:srgbClr val="7030A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en-IN" sz="2400" dirty="0"/>
              <a:t>Draft CERC RE Tariff Regulations, 2024</a:t>
            </a:r>
            <a:endParaRPr lang="en-IN" dirty="0"/>
          </a:p>
        </p:txBody>
      </p:sp>
      <p:pic>
        <p:nvPicPr>
          <p:cNvPr id="7" name="Content Placeholder 6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6F171D1B-5084-2007-185D-F439DE889F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724" y="0"/>
            <a:ext cx="2324100" cy="7239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3F4FC8-75DC-49C5-45BD-35491A4D8C3D}"/>
              </a:ext>
            </a:extLst>
          </p:cNvPr>
          <p:cNvSpPr txBox="1"/>
          <p:nvPr/>
        </p:nvSpPr>
        <p:spPr>
          <a:xfrm>
            <a:off x="171450" y="853261"/>
            <a:ext cx="11811000" cy="36933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IN" b="1" dirty="0"/>
              <a:t>For RDF-based Waste-to-Energy Projects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7CEA081-438F-6D77-C1E1-818280750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559559"/>
              </p:ext>
            </p:extLst>
          </p:nvPr>
        </p:nvGraphicFramePr>
        <p:xfrm>
          <a:off x="171450" y="1230659"/>
          <a:ext cx="11811000" cy="2059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850">
                  <a:extLst>
                    <a:ext uri="{9D8B030D-6E8A-4147-A177-3AD203B41FA5}">
                      <a16:colId xmlns:a16="http://schemas.microsoft.com/office/drawing/2014/main" val="91982069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829852933"/>
                    </a:ext>
                  </a:extLst>
                </a:gridCol>
                <a:gridCol w="9277350">
                  <a:extLst>
                    <a:ext uri="{9D8B030D-6E8A-4147-A177-3AD203B41FA5}">
                      <a16:colId xmlns:a16="http://schemas.microsoft.com/office/drawing/2014/main" val="3110979660"/>
                    </a:ext>
                  </a:extLst>
                </a:gridCol>
              </a:tblGrid>
              <a:tr h="728874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Sr.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Proposed Regulation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ACEL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866040"/>
                  </a:ext>
                </a:extLst>
              </a:tr>
              <a:tr h="1330968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i="1" dirty="0"/>
                        <a:t>Regulation 10</a:t>
                      </a:r>
                      <a:endParaRPr lang="en-IN" sz="1400" i="0" dirty="0"/>
                    </a:p>
                    <a:p>
                      <a:pPr algn="ctr"/>
                      <a:r>
                        <a:rPr lang="en-IN" sz="1400" i="0" dirty="0"/>
                        <a:t>“</a:t>
                      </a:r>
                      <a:r>
                        <a:rPr lang="en-IN" sz="1400" b="1" i="0" dirty="0"/>
                        <a:t>TARIFF DESIGN</a:t>
                      </a:r>
                      <a:r>
                        <a:rPr lang="en-IN" sz="1400" b="0" i="0" dirty="0"/>
                        <a:t>”</a:t>
                      </a:r>
                      <a:endParaRPr lang="en-IN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IN" sz="1400" b="1" u="sng" dirty="0"/>
                        <a:t>Hybrid Tariff Model</a:t>
                      </a:r>
                      <a:r>
                        <a:rPr lang="en-IN" sz="1400" b="0" u="none" dirty="0"/>
                        <a:t> with two components: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Levelized Tariff: </a:t>
                      </a:r>
                      <a:r>
                        <a:rPr lang="en-IN" sz="1400" b="1" u="none" dirty="0"/>
                        <a:t>Fixed Cost of project</a:t>
                      </a:r>
                      <a:endParaRPr lang="en-IN" sz="1400" b="0" u="none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Non-Levelized Tariff: </a:t>
                      </a:r>
                      <a:r>
                        <a:rPr lang="en-IN" sz="1400" b="1" u="none" dirty="0"/>
                        <a:t>O&amp;M, Fuel Cost</a:t>
                      </a:r>
                      <a:r>
                        <a:rPr lang="en-IN" sz="1400" b="0" u="none" dirty="0"/>
                        <a:t> fixed for first 3 years, to be reviewed at the upcoming control period.</a:t>
                      </a:r>
                      <a:endParaRPr lang="en-IN" sz="14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18081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71852CD-A06A-6CD6-035D-3D86662C1667}"/>
              </a:ext>
            </a:extLst>
          </p:cNvPr>
          <p:cNvSpPr txBox="1"/>
          <p:nvPr/>
        </p:nvSpPr>
        <p:spPr>
          <a:xfrm>
            <a:off x="171450" y="3588722"/>
            <a:ext cx="11811000" cy="36933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IN" b="1" dirty="0"/>
              <a:t>ANNEXURE B: For Biomass Projects based on Rankine cycle technology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82AC3E3-F29F-C036-BC13-C2311A231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001531"/>
              </p:ext>
            </p:extLst>
          </p:nvPr>
        </p:nvGraphicFramePr>
        <p:xfrm>
          <a:off x="171450" y="4225498"/>
          <a:ext cx="11811000" cy="2237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850">
                  <a:extLst>
                    <a:ext uri="{9D8B030D-6E8A-4147-A177-3AD203B41FA5}">
                      <a16:colId xmlns:a16="http://schemas.microsoft.com/office/drawing/2014/main" val="213034649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21601139"/>
                    </a:ext>
                  </a:extLst>
                </a:gridCol>
                <a:gridCol w="9277350">
                  <a:extLst>
                    <a:ext uri="{9D8B030D-6E8A-4147-A177-3AD203B41FA5}">
                      <a16:colId xmlns:a16="http://schemas.microsoft.com/office/drawing/2014/main" val="1891297668"/>
                    </a:ext>
                  </a:extLst>
                </a:gridCol>
              </a:tblGrid>
              <a:tr h="728874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Sr.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Proposed Regulation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ACEL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9356"/>
                  </a:ext>
                </a:extLst>
              </a:tr>
              <a:tr h="1330968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i="1" dirty="0"/>
                        <a:t>Regulation 2 (c)</a:t>
                      </a:r>
                      <a:endParaRPr lang="en-IN" sz="1400" i="0" dirty="0"/>
                    </a:p>
                    <a:p>
                      <a:pPr algn="ctr"/>
                      <a:r>
                        <a:rPr lang="en-IN" sz="1400" i="0" dirty="0"/>
                        <a:t>“</a:t>
                      </a:r>
                      <a:r>
                        <a:rPr lang="en-IN" sz="1400" b="1" i="0" dirty="0"/>
                        <a:t>DEFINITION AND INTERPRETATION</a:t>
                      </a:r>
                      <a:r>
                        <a:rPr lang="en-IN" sz="1400" b="0" i="0" dirty="0"/>
                        <a:t>”</a:t>
                      </a:r>
                      <a:endParaRPr lang="en-IN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Definition of Biomass to include “</a:t>
                      </a:r>
                      <a:r>
                        <a:rPr lang="en-IN" sz="1400" b="1" i="1" u="sng" dirty="0"/>
                        <a:t>organic fraction of MSW</a:t>
                      </a:r>
                      <a:r>
                        <a:rPr lang="en-IN" sz="1400" b="0" i="0" u="none" dirty="0"/>
                        <a:t>”.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i="0" u="none" dirty="0"/>
                        <a:t>Recognized by BIS (</a:t>
                      </a:r>
                      <a:r>
                        <a:rPr lang="en-IN" sz="1400" b="0" i="1" u="none" dirty="0"/>
                        <a:t>Clause 3.8 of Indian Standard for Design, Construction, Installation and Operation of Biogas Plant</a:t>
                      </a:r>
                      <a:r>
                        <a:rPr lang="en-IN" sz="1400" b="0" i="0" u="none" dirty="0"/>
                        <a:t>) and MNRE (</a:t>
                      </a:r>
                      <a:r>
                        <a:rPr lang="en-IN" sz="1400" b="0" i="1" u="none" dirty="0"/>
                        <a:t>Guidelines for implementation of WTE Programme</a:t>
                      </a:r>
                      <a:r>
                        <a:rPr lang="en-IN" sz="1200" b="0" i="0" u="none" dirty="0"/>
                        <a:t>).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National Policy on Biofuels, 2018 (clause 5.2) considers biomass as raw material for “advanced biofuel”.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IN" sz="900" b="0" u="none" dirty="0"/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IN" sz="1400" b="1" u="sng" dirty="0"/>
                        <a:t>ACEL SUGGESTION</a:t>
                      </a:r>
                      <a:r>
                        <a:rPr lang="en-IN" sz="1400" b="0" u="none" dirty="0"/>
                        <a:t>: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IN" sz="1400" b="0" u="none" dirty="0"/>
                        <a:t>Biomass definition to include “</a:t>
                      </a:r>
                      <a:r>
                        <a:rPr lang="en-IN" sz="1400" b="0" i="1" u="none" dirty="0"/>
                        <a:t>organic fraction of MSW</a:t>
                      </a:r>
                      <a:r>
                        <a:rPr lang="en-IN" sz="1400" b="0" i="0" u="none" dirty="0"/>
                        <a:t>” as a part of Biomass.</a:t>
                      </a:r>
                      <a:endParaRPr lang="en-IN" sz="14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28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936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89147-1455-71BC-587C-E43979A48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1036"/>
          </a:xfrm>
          <a:gradFill flip="none" rotWithShape="1">
            <a:gsLst>
              <a:gs pos="0">
                <a:srgbClr val="7030A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en-IN" sz="2400" dirty="0"/>
              <a:t>Draft CERC RE Tariff Regulations, 2024</a:t>
            </a:r>
            <a:endParaRPr lang="en-IN" dirty="0"/>
          </a:p>
        </p:txBody>
      </p:sp>
      <p:pic>
        <p:nvPicPr>
          <p:cNvPr id="7" name="Content Placeholder 6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6F171D1B-5084-2007-185D-F439DE889F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724" y="0"/>
            <a:ext cx="2324100" cy="7239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3F4FC8-75DC-49C5-45BD-35491A4D8C3D}"/>
              </a:ext>
            </a:extLst>
          </p:cNvPr>
          <p:cNvSpPr txBox="1"/>
          <p:nvPr/>
        </p:nvSpPr>
        <p:spPr>
          <a:xfrm>
            <a:off x="171450" y="853261"/>
            <a:ext cx="11811000" cy="36933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IN" b="1" dirty="0"/>
              <a:t>For Biomass Projects based on Rankine cycle technology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7CEA081-438F-6D77-C1E1-818280750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531452"/>
              </p:ext>
            </p:extLst>
          </p:nvPr>
        </p:nvGraphicFramePr>
        <p:xfrm>
          <a:off x="171450" y="1302483"/>
          <a:ext cx="11811000" cy="5026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850">
                  <a:extLst>
                    <a:ext uri="{9D8B030D-6E8A-4147-A177-3AD203B41FA5}">
                      <a16:colId xmlns:a16="http://schemas.microsoft.com/office/drawing/2014/main" val="91982069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829852933"/>
                    </a:ext>
                  </a:extLst>
                </a:gridCol>
                <a:gridCol w="9277350">
                  <a:extLst>
                    <a:ext uri="{9D8B030D-6E8A-4147-A177-3AD203B41FA5}">
                      <a16:colId xmlns:a16="http://schemas.microsoft.com/office/drawing/2014/main" val="3110979660"/>
                    </a:ext>
                  </a:extLst>
                </a:gridCol>
              </a:tblGrid>
              <a:tr h="728874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Sr.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Proposed Regulation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ACEL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866040"/>
                  </a:ext>
                </a:extLst>
              </a:tr>
              <a:tr h="1330968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i="1" dirty="0"/>
                        <a:t>Regulation 31</a:t>
                      </a:r>
                      <a:endParaRPr lang="en-IN" sz="1400" i="0" dirty="0"/>
                    </a:p>
                    <a:p>
                      <a:pPr algn="ctr"/>
                      <a:r>
                        <a:rPr lang="en-IN" sz="1400" i="0" dirty="0"/>
                        <a:t>“</a:t>
                      </a:r>
                      <a:r>
                        <a:rPr lang="en-IN" sz="1400" b="1" i="0" dirty="0"/>
                        <a:t>CAPITAL COST</a:t>
                      </a:r>
                      <a:r>
                        <a:rPr lang="en-IN" sz="1400" b="0" i="0" dirty="0"/>
                        <a:t>”</a:t>
                      </a:r>
                      <a:endParaRPr lang="en-IN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To adequately reflect high CAPEX requirement due to nascent stage of technology necessitating higher capital infusion.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Historical failure of biomass plants and non-reflective tariff deters investment oppurtunities, hampers financial viability of projects.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Availability of biomass fluctuates, owing to </a:t>
                      </a:r>
                      <a:r>
                        <a:rPr lang="en-IN" sz="1400" b="1" u="sng" dirty="0"/>
                        <a:t>seasonal availability</a:t>
                      </a:r>
                      <a:r>
                        <a:rPr lang="en-IN" sz="1400" b="0" u="none" dirty="0"/>
                        <a:t>. Monsoon season increases moisture content, affecting boiler efficiency.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u="none" dirty="0"/>
                        <a:t>Capital requirement increased for </a:t>
                      </a:r>
                      <a:r>
                        <a:rPr lang="en-IN" sz="1400" b="1" u="none" dirty="0"/>
                        <a:t>storage facility for surplus biomass</a:t>
                      </a:r>
                      <a:r>
                        <a:rPr lang="en-IN" sz="1400" b="0" u="none" dirty="0"/>
                        <a:t>. 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IN" sz="1000" b="0" u="none" dirty="0"/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IN" sz="1400" b="1" u="sng" dirty="0"/>
                        <a:t>ACEL SUGGESTION</a:t>
                      </a:r>
                      <a:r>
                        <a:rPr lang="en-IN" sz="1400" b="0" u="none" dirty="0"/>
                        <a:t>: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IN" sz="1400" b="0" u="none" dirty="0"/>
                        <a:t>CAPEX of INR 90 lakhs – INR 1 Cr / MW to be added to the proposed CAPEX. </a:t>
                      </a:r>
                      <a:endParaRPr lang="en-IN" sz="14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180812"/>
                  </a:ext>
                </a:extLst>
              </a:tr>
              <a:tr h="996315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i="1" dirty="0"/>
                        <a:t>Regulation 35</a:t>
                      </a:r>
                    </a:p>
                    <a:p>
                      <a:pPr algn="ctr"/>
                      <a:r>
                        <a:rPr lang="en-IN" sz="1400" i="1" dirty="0"/>
                        <a:t>“</a:t>
                      </a:r>
                      <a:r>
                        <a:rPr lang="en-IN" sz="1400" b="1" i="0" dirty="0"/>
                        <a:t>O&amp;M EXPENSE</a:t>
                      </a:r>
                      <a:r>
                        <a:rPr lang="en-IN" sz="1400" b="0" i="0" dirty="0"/>
                        <a:t>”</a:t>
                      </a:r>
                      <a:endParaRPr lang="en-IN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dirty="0"/>
                        <a:t>Higher O&amp;M cost for individual and unique components (</a:t>
                      </a:r>
                      <a:r>
                        <a:rPr lang="en-IN" sz="1400" b="0" i="1" dirty="0"/>
                        <a:t>raw material, logistics, equipment, maintenance of grid-connected devices etc.</a:t>
                      </a:r>
                      <a:r>
                        <a:rPr lang="en-IN" sz="1400" b="0" i="0" dirty="0"/>
                        <a:t>)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i="0" dirty="0"/>
                        <a:t>Lack of technological development, higher cost incurred for sourcing raw material from select sources. Overall price increased since no scope for scaling benefit.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i="0" dirty="0"/>
                        <a:t>Costs due to transport of fuel to plant which are located in remote locations without proper access.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sz="1400" b="0" i="0" dirty="0"/>
                        <a:t>Increased costs of handling, storage and transportation per unit since biomass has low energy density per unit of mass compared to fossil fuel. </a:t>
                      </a:r>
                      <a:endParaRPr lang="en-IN" sz="1400" b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IN" sz="800" b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1400" b="1" u="sng" dirty="0"/>
                        <a:t>ACEL SUGGESTION</a:t>
                      </a:r>
                      <a:r>
                        <a:rPr lang="en-IN" sz="1400" b="0" u="sng" dirty="0"/>
                        <a:t>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1400" b="0" u="none" dirty="0"/>
                        <a:t>Normative O&amp;M expenses for 1</a:t>
                      </a:r>
                      <a:r>
                        <a:rPr lang="en-IN" sz="1400" b="0" u="none" baseline="30000" dirty="0"/>
                        <a:t>st</a:t>
                      </a:r>
                      <a:r>
                        <a:rPr lang="en-IN" sz="1400" b="0" u="none" dirty="0"/>
                        <a:t> year considered as </a:t>
                      </a:r>
                      <a:r>
                        <a:rPr lang="en-IN" sz="1400" b="1" u="none" dirty="0"/>
                        <a:t>INR 65 Lakhs / MW</a:t>
                      </a:r>
                      <a:r>
                        <a:rPr lang="en-IN" sz="1400" b="0" u="none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426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788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2D8CE6-84A4-0326-8190-84EA0789CB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r>
              <a:rPr lang="en-IN" sz="11500" dirty="0"/>
              <a:t>THANK YOU</a:t>
            </a:r>
            <a:br>
              <a:rPr lang="en-IN" sz="11500" dirty="0"/>
            </a:br>
            <a:endParaRPr lang="en-IN" sz="11500" dirty="0"/>
          </a:p>
        </p:txBody>
      </p:sp>
      <p:pic>
        <p:nvPicPr>
          <p:cNvPr id="5" name="Picture 4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975482F7-3FBB-DC12-F3B4-F193143F34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408" y="4855898"/>
            <a:ext cx="2460830" cy="76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871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1236</Words>
  <Application>Microsoft Office PowerPoint</Application>
  <PresentationFormat>Widescreen</PresentationFormat>
  <Paragraphs>138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Wingdings</vt:lpstr>
      <vt:lpstr>Office Theme</vt:lpstr>
      <vt:lpstr>PowerPoint Presentation</vt:lpstr>
      <vt:lpstr>Draft CERC RE Tariff Regulations, 2024</vt:lpstr>
      <vt:lpstr>Draft CERC RE Tariff Regulations, 2024</vt:lpstr>
      <vt:lpstr>Draft CERC RE Tariff Regulations, 2024</vt:lpstr>
      <vt:lpstr>Draft CERC RE Tariff Regulations, 2024</vt:lpstr>
      <vt:lpstr>Draft CERC RE Tariff Regulations, 2024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Guild</dc:creator>
  <cp:lastModifiedBy>The Guild</cp:lastModifiedBy>
  <cp:revision>1</cp:revision>
  <dcterms:created xsi:type="dcterms:W3CDTF">2024-03-15T10:19:42Z</dcterms:created>
  <dcterms:modified xsi:type="dcterms:W3CDTF">2024-03-15T14:56:27Z</dcterms:modified>
</cp:coreProperties>
</file>